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9" r:id="rId2"/>
    <p:sldId id="260" r:id="rId3"/>
    <p:sldId id="267" r:id="rId4"/>
    <p:sldId id="268" r:id="rId5"/>
    <p:sldId id="270" r:id="rId6"/>
    <p:sldId id="271" r:id="rId7"/>
    <p:sldId id="265" r:id="rId8"/>
    <p:sldId id="257" r:id="rId9"/>
    <p:sldId id="258" r:id="rId10"/>
    <p:sldId id="261" r:id="rId11"/>
    <p:sldId id="263" r:id="rId12"/>
    <p:sldId id="266" r:id="rId13"/>
  </p:sldIdLst>
  <p:sldSz cx="12192000" cy="6858000"/>
  <p:notesSz cx="6858000" cy="9144000"/>
  <p:embeddedFontLst>
    <p:embeddedFont>
      <p:font typeface="Pretendard Variable" panose="02000003000000020004" charset="-127"/>
      <p:regular r:id="rId14"/>
      <p:bold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24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94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1034E-BDD6-9700-BC94-C82EA072C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568C74-BB65-193E-1D86-7E7F2EABB6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177BA2-3DC1-0ED1-15A3-A138A7121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6BE437-4479-0F0F-7BC4-23CD36772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ADB9C2-95A9-ED51-E2A7-4D906B1BD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458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25AFF1-62E9-ED81-F61F-88B6165C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F6B57D-05BF-536E-139E-4990FDB5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0E97EA-C0BF-320A-A575-818DCD4DC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EFD2EB-7356-66F3-09C4-E332CB16E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10E2C2-7BCE-B831-084A-1A6AA0553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68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F2533E7-74E0-949C-74AA-C40B5A6189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6141A3-DD7E-65F0-CF7B-DD4EB5D05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7D7067-60A7-6129-1F41-07DE396C2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80D53A-3086-039E-3DD2-7B46BE2CE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C8C612-C546-7DC4-B30B-9BBB66D81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641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F8BF1FB-08C7-2395-ADF6-023EC250F6F4}"/>
              </a:ext>
            </a:extLst>
          </p:cNvPr>
          <p:cNvSpPr/>
          <p:nvPr userDrawn="1"/>
        </p:nvSpPr>
        <p:spPr>
          <a:xfrm>
            <a:off x="468630" y="1298734"/>
            <a:ext cx="11254740" cy="5057616"/>
          </a:xfrm>
          <a:prstGeom prst="roundRect">
            <a:avLst>
              <a:gd name="adj" fmla="val 7264"/>
            </a:avLst>
          </a:prstGeom>
          <a:solidFill>
            <a:schemeClr val="bg1">
              <a:alpha val="21000"/>
            </a:scheme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prstMaterial="clear">
            <a:bevelT w="25400" h="25400" prst="angle"/>
            <a:contourClr>
              <a:srgbClr val="242424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235083-0D49-A055-35B9-1AB130BF3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444" y="136525"/>
            <a:ext cx="10515600" cy="1079343"/>
          </a:xfrm>
        </p:spPr>
        <p:txBody>
          <a:bodyPr/>
          <a:lstStyle>
            <a:lvl1pPr>
              <a:defRPr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2CBB31-367D-F1E2-EBF1-122C0052D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" y="1429385"/>
            <a:ext cx="11170920" cy="435133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22E773-AB1D-583C-EC2D-EB1EDA676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B11445-B08E-2F13-9FDA-95BB03C8D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2ED9E5-16BB-15A0-F029-78F9A7D84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843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36C478-1E0F-D86B-AFCE-66792BC15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9BA0F9-4484-E2FD-7B5B-9C7BF226C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F216BD-8822-4AF5-FF04-1B43F006C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260525-D7D5-C87C-1628-DE5DBDFF9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9D0224-AE26-31C7-A5B4-81268EF05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137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91F325-F86D-F572-A9E9-5986C916F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043F36-BFC4-7BA3-80AE-C19A64A3DF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3DAA98-4F1C-AFDC-BC4E-B0C7560974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556A64-0DF1-8181-71B0-16B6B04BC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3BC299-A61C-E20A-1A5E-B27611942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49182-744B-EE06-E76F-2DC47AA37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703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0A1A1E-D0B8-EF92-AB15-6150F024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668A6E-436C-D488-FE67-DB606BB7A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3B9DAF-32ED-2A11-2D32-992025289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37CB0D-8B6B-1F36-7E35-03CE7051BE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DB67E5-1685-22BC-DE08-05CCE053CD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59587B-4A0C-036A-941B-77116E6F3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F66C24-445A-1F2F-72D7-0908913EB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6D0D754-E83D-F481-13F9-73D566873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9246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751B41-C041-7B32-E928-F53B28B8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617C0F-85E3-8161-30A9-E94033081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C6BB5B5-D176-77EF-68C8-BC2C158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E6B799-F354-9711-C785-E228C64CC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594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9F54FBC-4EB9-21C7-1EF6-F3ACA0FB7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6DD13A8-03A2-2E2E-0FDA-9ACB7D048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CC8F44-2495-B7FB-248E-9F000E6A5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883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DEFE7B-D714-179A-347B-00FFDDCF1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2627D0-2C98-D4F4-924D-9A7EF5B4E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BA11EB-2A75-9801-0818-A2159E1E3B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6BCF45-BE17-E231-4DB9-399D40502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275C72-D63E-622F-9BF8-001F9BC48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012B75-2CDC-A7D5-1201-CABBC749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117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D1A138-846E-63D4-BA7F-CA3487EEA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387C667-CA3A-420D-0F40-7574E24997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34F399-DEF8-F555-BB05-4DACDDD36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5C3098-0F4F-3B87-A160-09A8498FA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2D00B1-1370-D5B8-5A6A-7EFC29AF6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F4391A-D698-896B-BBF6-15D201125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332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9511CAA-17D6-6996-2951-0692C633B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4BBCF5-456B-EF8C-8E27-42254B5F4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045318-292E-23E4-D143-4C7367AB61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F2528D-93DA-44C0-967E-535AB6EC99D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3EF177-4FDB-61DA-1DCC-F809335E9E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FAB016-96F3-C905-9FF0-12FBC39BFD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EE637C-D276-4961-9F8D-35236B93A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23612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etendard Variable" panose="02000003000000020004" pitchFamily="2" charset="-127"/>
          <a:ea typeface="Pretendard Variable" panose="02000003000000020004" pitchFamily="2" charset="-127"/>
          <a:cs typeface="Pretendard Variable" panose="02000003000000020004" pitchFamily="2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 Variable" panose="02000003000000020004" pitchFamily="2" charset="-127"/>
          <a:ea typeface="Pretendard Variable" panose="02000003000000020004" pitchFamily="2" charset="-127"/>
          <a:cs typeface="Pretendard Variable" panose="02000003000000020004" pitchFamily="2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 Variable" panose="02000003000000020004" pitchFamily="2" charset="-127"/>
          <a:ea typeface="Pretendard Variable" panose="02000003000000020004" pitchFamily="2" charset="-127"/>
          <a:cs typeface="Pretendard Variable" panose="02000003000000020004" pitchFamily="2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 Variable" panose="02000003000000020004" pitchFamily="2" charset="-127"/>
          <a:ea typeface="Pretendard Variable" panose="02000003000000020004" pitchFamily="2" charset="-127"/>
          <a:cs typeface="Pretendard Variable" panose="02000003000000020004" pitchFamily="2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Variable" panose="02000003000000020004" pitchFamily="2" charset="-127"/>
          <a:ea typeface="Pretendard Variable" panose="02000003000000020004" pitchFamily="2" charset="-127"/>
          <a:cs typeface="Pretendard Variable" panose="02000003000000020004" pitchFamily="2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Variable" panose="02000003000000020004" pitchFamily="2" charset="-127"/>
          <a:ea typeface="Pretendard Variable" panose="02000003000000020004" pitchFamily="2" charset="-127"/>
          <a:cs typeface="Pretendard Variable" panose="02000003000000020004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3550E7-F809-58A4-21D9-112B2C86A5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just"/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        Java Algorithm  </a:t>
            </a:r>
            <a:endParaRPr lang="ko-KR" altLang="en-US" dirty="0"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CF468D-8D31-5A5F-825E-08F7CC0F26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20241519 </a:t>
            </a:r>
            <a:r>
              <a:rPr lang="ko-KR" altLang="en-US" dirty="0"/>
              <a:t>조예성</a:t>
            </a:r>
          </a:p>
        </p:txBody>
      </p:sp>
      <p:pic>
        <p:nvPicPr>
          <p:cNvPr id="5" name="그림 4" descr="디자인, 흑백이(가) 표시된 사진&#10;&#10;낮은 신뢰도로 자동 생성된 설명">
            <a:extLst>
              <a:ext uri="{FF2B5EF4-FFF2-40B4-BE49-F238E27FC236}">
                <a16:creationId xmlns:a16="http://schemas.microsoft.com/office/drawing/2014/main" id="{C62D1478-F21C-AF16-D8AF-8A7B0919D630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081" y="2581656"/>
            <a:ext cx="847344" cy="84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944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55A98A2-5F72-82EA-714A-2FF60AA08D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07"/>
          <a:stretch/>
        </p:blipFill>
        <p:spPr>
          <a:xfrm>
            <a:off x="725555" y="1452879"/>
            <a:ext cx="9434445" cy="4759319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EF21250-5A2A-8347-E942-1FAFDA683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메소드 작성</a:t>
            </a:r>
          </a:p>
        </p:txBody>
      </p:sp>
      <p:sp>
        <p:nvSpPr>
          <p:cNvPr id="7" name="왼쪽 중괄호 6">
            <a:extLst>
              <a:ext uri="{FF2B5EF4-FFF2-40B4-BE49-F238E27FC236}">
                <a16:creationId xmlns:a16="http://schemas.microsoft.com/office/drawing/2014/main" id="{0EA43B2D-3D09-B56E-F481-4016190E40BE}"/>
              </a:ext>
            </a:extLst>
          </p:cNvPr>
          <p:cNvSpPr/>
          <p:nvPr/>
        </p:nvSpPr>
        <p:spPr>
          <a:xfrm>
            <a:off x="1595120" y="2123440"/>
            <a:ext cx="375920" cy="2804160"/>
          </a:xfrm>
          <a:prstGeom prst="leftBrace">
            <a:avLst>
              <a:gd name="adj1" fmla="val 43544"/>
              <a:gd name="adj2" fmla="val 47464"/>
            </a:avLst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8BB771-C461-4E34-158E-D05D396A4C9C}"/>
              </a:ext>
            </a:extLst>
          </p:cNvPr>
          <p:cNvSpPr txBox="1"/>
          <p:nvPr/>
        </p:nvSpPr>
        <p:spPr>
          <a:xfrm>
            <a:off x="345190" y="3244334"/>
            <a:ext cx="1189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FFFF00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재귀 함수</a:t>
            </a:r>
            <a:endParaRPr lang="ko-KR" altLang="en-US" sz="2000" dirty="0">
              <a:solidFill>
                <a:srgbClr val="FFFF00"/>
              </a:solidFill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E1D2DD-9A83-BAC5-F935-DBB5DA5D1321}"/>
              </a:ext>
            </a:extLst>
          </p:cNvPr>
          <p:cNvSpPr txBox="1"/>
          <p:nvPr/>
        </p:nvSpPr>
        <p:spPr>
          <a:xfrm>
            <a:off x="350520" y="3644444"/>
            <a:ext cx="1432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※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자기가 자기 자신을 호출하는 </a:t>
            </a:r>
            <a:b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</a:b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함수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D2B95E-5A56-2E46-396C-D5A2520DD165}"/>
              </a:ext>
            </a:extLst>
          </p:cNvPr>
          <p:cNvSpPr txBox="1"/>
          <p:nvPr/>
        </p:nvSpPr>
        <p:spPr>
          <a:xfrm>
            <a:off x="4289907" y="2354758"/>
            <a:ext cx="36121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FFFF00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재귀 함수 </a:t>
            </a:r>
            <a:r>
              <a:rPr lang="ko-KR" altLang="en-US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탈출을 위한 조건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CD065C6B-D6F8-BE7E-A29A-FFEEA807B6E2}"/>
              </a:ext>
            </a:extLst>
          </p:cNvPr>
          <p:cNvCxnSpPr>
            <a:cxnSpLocks/>
          </p:cNvCxnSpPr>
          <p:nvPr/>
        </p:nvCxnSpPr>
        <p:spPr>
          <a:xfrm flipH="1">
            <a:off x="3241040" y="1970445"/>
            <a:ext cx="670560" cy="1529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6281023-5BB3-9D95-A0AF-ED877784EFA8}"/>
              </a:ext>
            </a:extLst>
          </p:cNvPr>
          <p:cNvSpPr txBox="1"/>
          <p:nvPr/>
        </p:nvSpPr>
        <p:spPr>
          <a:xfrm>
            <a:off x="4023360" y="1717636"/>
            <a:ext cx="692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00B0F0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함수</a:t>
            </a:r>
            <a:r>
              <a:rPr lang="ko-KR" altLang="en-US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의 </a:t>
            </a:r>
            <a:r>
              <a:rPr lang="ko-KR" altLang="en-US" sz="2000" b="1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첫 호출</a:t>
            </a:r>
            <a:r>
              <a:rPr lang="ko-KR" altLang="en-US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은 생성자에서 함</a:t>
            </a:r>
            <a:r>
              <a:rPr lang="en-US" altLang="ko-KR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, </a:t>
            </a:r>
            <a:r>
              <a:rPr lang="ko-KR" altLang="en-US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시작 매개변수 </a:t>
            </a:r>
            <a:r>
              <a:rPr lang="en-US" altLang="ko-KR" sz="2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row</a:t>
            </a:r>
            <a:r>
              <a:rPr lang="ko-KR" altLang="en-US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의 값은 </a:t>
            </a:r>
            <a:r>
              <a:rPr lang="en-US" altLang="ko-KR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0</a:t>
            </a:r>
            <a:endParaRPr lang="ko-KR" altLang="en-US" sz="2000" dirty="0"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CFBF78-D7B6-9CDF-FD3C-4AF40E81D5D1}"/>
              </a:ext>
            </a:extLst>
          </p:cNvPr>
          <p:cNvSpPr txBox="1"/>
          <p:nvPr/>
        </p:nvSpPr>
        <p:spPr>
          <a:xfrm>
            <a:off x="5543243" y="2991879"/>
            <a:ext cx="5486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0</a:t>
            </a:r>
            <a:r>
              <a:rPr lang="ko-KR" altLang="en-US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부터</a:t>
            </a:r>
            <a:r>
              <a:rPr lang="ko-KR" altLang="en-US" sz="2000" b="1" dirty="0">
                <a:solidFill>
                  <a:srgbClr val="FFFF00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</a:t>
            </a:r>
            <a:r>
              <a:rPr lang="en-US" altLang="ko-KR" sz="2000" b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iNum</a:t>
            </a:r>
            <a:r>
              <a:rPr lang="ko-KR" altLang="en-US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까지 </a:t>
            </a:r>
            <a:r>
              <a:rPr lang="en-US" altLang="ko-KR" sz="2000" dirty="0" err="1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i</a:t>
            </a:r>
            <a:r>
              <a:rPr lang="ko-KR" altLang="en-US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를 </a:t>
            </a:r>
            <a:r>
              <a:rPr lang="en-US" altLang="ko-KR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1</a:t>
            </a:r>
            <a:r>
              <a:rPr lang="ko-KR" altLang="en-US" sz="20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씩 증가하며 반복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6A9E34-AD64-2A30-754B-B3DA7A12CC5E}"/>
              </a:ext>
            </a:extLst>
          </p:cNvPr>
          <p:cNvSpPr txBox="1"/>
          <p:nvPr/>
        </p:nvSpPr>
        <p:spPr>
          <a:xfrm>
            <a:off x="5678555" y="3391989"/>
            <a:ext cx="485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[0][0], [0][1], [0][2] … [0][9]</a:t>
            </a:r>
            <a:endParaRPr lang="ko-KR" altLang="en-US" dirty="0"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9B4E4AF-D3AD-4128-7442-9566762EB5B0}"/>
              </a:ext>
            </a:extLst>
          </p:cNvPr>
          <p:cNvSpPr txBox="1"/>
          <p:nvPr/>
        </p:nvSpPr>
        <p:spPr>
          <a:xfrm>
            <a:off x="5678555" y="3758343"/>
            <a:ext cx="485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[1][0], [1][1], [1][2] … [1][9]</a:t>
            </a:r>
            <a:endParaRPr lang="ko-KR" altLang="en-US" dirty="0"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9651693-3FB9-D3A4-EF3A-9C77D44267B4}"/>
              </a:ext>
            </a:extLst>
          </p:cNvPr>
          <p:cNvSpPr txBox="1"/>
          <p:nvPr/>
        </p:nvSpPr>
        <p:spPr>
          <a:xfrm>
            <a:off x="5678555" y="4124697"/>
            <a:ext cx="485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[2][0], [2][1], [2][2] … [2][9]</a:t>
            </a:r>
            <a:endParaRPr lang="ko-KR" altLang="en-US" dirty="0"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541B06-480C-6A9F-1883-543512C6E538}"/>
              </a:ext>
            </a:extLst>
          </p:cNvPr>
          <p:cNvSpPr txBox="1"/>
          <p:nvPr/>
        </p:nvSpPr>
        <p:spPr>
          <a:xfrm>
            <a:off x="5678555" y="4789880"/>
            <a:ext cx="485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[9][0], [9][1], [9][2] … [9][9]</a:t>
            </a:r>
            <a:endParaRPr lang="ko-KR" altLang="en-US" dirty="0"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01ADA6-A7A3-9BE5-0BB5-AEC1C3589524}"/>
              </a:ext>
            </a:extLst>
          </p:cNvPr>
          <p:cNvSpPr txBox="1"/>
          <p:nvPr/>
        </p:nvSpPr>
        <p:spPr>
          <a:xfrm>
            <a:off x="2158115" y="4095956"/>
            <a:ext cx="7477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해당 위치의 숫자가 입력한 숫자보다 크다면</a:t>
            </a:r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입력한 숫자를 빼기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140E80-3EDD-EA36-D275-E4DA34B9CE6F}"/>
              </a:ext>
            </a:extLst>
          </p:cNvPr>
          <p:cNvSpPr txBox="1"/>
          <p:nvPr/>
        </p:nvSpPr>
        <p:spPr>
          <a:xfrm>
            <a:off x="6842318" y="4420548"/>
            <a:ext cx="37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421057-52E4-4018-D024-A950AA3957DA}"/>
              </a:ext>
            </a:extLst>
          </p:cNvPr>
          <p:cNvSpPr txBox="1"/>
          <p:nvPr/>
        </p:nvSpPr>
        <p:spPr>
          <a:xfrm>
            <a:off x="8645124" y="3337242"/>
            <a:ext cx="15586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0+0+1 = 1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0+1+1 = 2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0+2+1 = 3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…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0+9+1 = 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66F3C3-A8DD-FE62-771F-E9AA87FE6846}"/>
              </a:ext>
            </a:extLst>
          </p:cNvPr>
          <p:cNvSpPr txBox="1"/>
          <p:nvPr/>
        </p:nvSpPr>
        <p:spPr>
          <a:xfrm>
            <a:off x="8688659" y="3315572"/>
            <a:ext cx="16424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1+0+1 = 2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1+1+1 = 3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1+2+1 = 4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…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1+9+1 = 11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A545B0-8023-0DD0-0C59-37EA24C1AAD0}"/>
              </a:ext>
            </a:extLst>
          </p:cNvPr>
          <p:cNvSpPr txBox="1"/>
          <p:nvPr/>
        </p:nvSpPr>
        <p:spPr>
          <a:xfrm>
            <a:off x="4023360" y="4483887"/>
            <a:ext cx="4856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Ex) 11-10 = 1</a:t>
            </a:r>
          </a:p>
          <a:p>
            <a:endParaRPr lang="ko-KR" altLang="en-US" dirty="0"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C21E6D-DDB7-A386-DD7B-E4464B9025AD}"/>
              </a:ext>
            </a:extLst>
          </p:cNvPr>
          <p:cNvSpPr txBox="1"/>
          <p:nvPr/>
        </p:nvSpPr>
        <p:spPr>
          <a:xfrm>
            <a:off x="4023360" y="5328718"/>
            <a:ext cx="577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Main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에서 요청하면 생성된 배열을 반환하는 메소드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A655D65-BA2B-D444-C027-635A2FE29DED}"/>
              </a:ext>
            </a:extLst>
          </p:cNvPr>
          <p:cNvSpPr txBox="1"/>
          <p:nvPr/>
        </p:nvSpPr>
        <p:spPr>
          <a:xfrm>
            <a:off x="8663304" y="3367445"/>
            <a:ext cx="16424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2+0+1 = 3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2+1+1 = 4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2+2+1 = 5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…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2+9+1 = 12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DE8BB45-EBCF-6B5C-20E8-C528DA49113D}"/>
              </a:ext>
            </a:extLst>
          </p:cNvPr>
          <p:cNvSpPr txBox="1"/>
          <p:nvPr/>
        </p:nvSpPr>
        <p:spPr>
          <a:xfrm>
            <a:off x="8663304" y="4068388"/>
            <a:ext cx="16424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9+0+1 = 10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9+1+1 = 11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9+2+1 = 12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…</a:t>
            </a:r>
          </a:p>
          <a:p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9+9+1 = 19</a:t>
            </a:r>
          </a:p>
        </p:txBody>
      </p:sp>
    </p:spTree>
    <p:extLst>
      <p:ext uri="{BB962C8B-B14F-4D97-AF65-F5344CB8AC3E}">
        <p14:creationId xmlns:p14="http://schemas.microsoft.com/office/powerpoint/2010/main" val="152004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0" grpId="0"/>
      <p:bldP spid="15" grpId="0"/>
      <p:bldP spid="15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6" grpId="0"/>
      <p:bldP spid="26" grpId="1"/>
      <p:bldP spid="23" grpId="0"/>
      <p:bldP spid="23" grpId="1"/>
      <p:bldP spid="24" grpId="0"/>
      <p:bldP spid="24" grpId="1"/>
      <p:bldP spid="25" grpId="0"/>
      <p:bldP spid="25" grpId="1"/>
      <p:bldP spid="27" grpId="0"/>
      <p:bldP spid="27" grpId="1"/>
      <p:bldP spid="28" grpId="0"/>
      <p:bldP spid="29" grpId="0"/>
      <p:bldP spid="29" grpId="1"/>
      <p:bldP spid="30" grpId="0"/>
      <p:bldP spid="30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9CBBDA-A624-D588-E428-AFC048A88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4">
            <a:extLst>
              <a:ext uri="{FF2B5EF4-FFF2-40B4-BE49-F238E27FC236}">
                <a16:creationId xmlns:a16="http://schemas.microsoft.com/office/drawing/2014/main" id="{7431271D-1605-0803-49A1-E644C74433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057" y="1430669"/>
            <a:ext cx="9541668" cy="4808126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8C96E53-D47A-9945-72D9-9333A8D42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코드 작성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7E55C9-D4F6-6166-BBA6-80B63F8F3C2D}"/>
              </a:ext>
            </a:extLst>
          </p:cNvPr>
          <p:cNvSpPr txBox="1"/>
          <p:nvPr/>
        </p:nvSpPr>
        <p:spPr>
          <a:xfrm>
            <a:off x="5813742" y="2112818"/>
            <a:ext cx="4862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Pt1</a:t>
            </a:r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이라는 이름으로 </a:t>
            </a:r>
            <a:r>
              <a:rPr lang="en-US" altLang="ko-KR" sz="2400" b="1" dirty="0" err="1">
                <a:solidFill>
                  <a:srgbClr val="00B0F0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MkAry</a:t>
            </a:r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객체 생성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AF8DF5-8436-F338-63F4-5144412D0A2E}"/>
              </a:ext>
            </a:extLst>
          </p:cNvPr>
          <p:cNvSpPr txBox="1"/>
          <p:nvPr/>
        </p:nvSpPr>
        <p:spPr>
          <a:xfrm>
            <a:off x="5813742" y="2558451"/>
            <a:ext cx="4862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만들어진 배열을 가져와 </a:t>
            </a:r>
            <a:r>
              <a:rPr lang="en-US" altLang="ko-KR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ar1</a:t>
            </a:r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에 저장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D2EBD3-AB76-979F-FAF0-C9DE5B236AD5}"/>
              </a:ext>
            </a:extLst>
          </p:cNvPr>
          <p:cNvSpPr txBox="1"/>
          <p:nvPr/>
        </p:nvSpPr>
        <p:spPr>
          <a:xfrm>
            <a:off x="6524390" y="3234916"/>
            <a:ext cx="7472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배열의 길이로</a:t>
            </a:r>
            <a:r>
              <a:rPr lang="en-US" altLang="ko-KR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</a:t>
            </a:r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이중 </a:t>
            </a:r>
            <a:r>
              <a:rPr lang="en-US" altLang="ko-KR" sz="2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for</a:t>
            </a:r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문을 실행시켜</a:t>
            </a:r>
            <a:endParaRPr lang="en-US" altLang="ko-KR" sz="2400" dirty="0"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  <a:p>
            <a:r>
              <a:rPr lang="en-US" altLang="ko-KR" sz="2400" b="1" dirty="0" err="1">
                <a:solidFill>
                  <a:srgbClr val="00B0F0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printf</a:t>
            </a:r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로 출력</a:t>
            </a:r>
          </a:p>
        </p:txBody>
      </p:sp>
    </p:spTree>
    <p:extLst>
      <p:ext uri="{BB962C8B-B14F-4D97-AF65-F5344CB8AC3E}">
        <p14:creationId xmlns:p14="http://schemas.microsoft.com/office/powerpoint/2010/main" val="3509646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D19A80-96B5-B129-977F-203CC14FC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4">
            <a:extLst>
              <a:ext uri="{FF2B5EF4-FFF2-40B4-BE49-F238E27FC236}">
                <a16:creationId xmlns:a16="http://schemas.microsoft.com/office/drawing/2014/main" id="{75F159DA-9D72-A159-58F2-AB757A3093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057" y="1430669"/>
            <a:ext cx="9541668" cy="4808126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DC3FD37-A3BA-2990-2638-766FC9F5E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실행 결과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6266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97B69-85DA-E0DB-3F98-EDCDEF323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4C4CE4-0C83-52D1-4E26-EB7F58C9E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b="1" dirty="0" err="1"/>
              <a:t>객체란</a:t>
            </a:r>
            <a:r>
              <a:rPr lang="en-US" altLang="ko-KR" b="1" dirty="0"/>
              <a:t>?</a:t>
            </a:r>
          </a:p>
          <a:p>
            <a:pPr lvl="1"/>
            <a:r>
              <a:rPr lang="ko-KR" altLang="en-US" dirty="0"/>
              <a:t>속성 </a:t>
            </a:r>
            <a:r>
              <a:rPr lang="en-US" altLang="ko-KR" dirty="0"/>
              <a:t>+ </a:t>
            </a:r>
            <a:r>
              <a:rPr lang="ko-KR" altLang="en-US" dirty="0"/>
              <a:t>기능</a:t>
            </a:r>
            <a:endParaRPr lang="en-US" altLang="ko-KR" dirty="0"/>
          </a:p>
          <a:p>
            <a:r>
              <a:rPr lang="ko-KR" altLang="en-US" b="1" dirty="0"/>
              <a:t>클래스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b="1" dirty="0"/>
              <a:t>객체</a:t>
            </a:r>
            <a:r>
              <a:rPr lang="ko-KR" altLang="en-US" dirty="0"/>
              <a:t>의 </a:t>
            </a:r>
            <a:r>
              <a:rPr lang="ko-KR" altLang="en-US" b="1" dirty="0"/>
              <a:t>설계도</a:t>
            </a:r>
            <a:endParaRPr lang="en-US" altLang="ko-KR" b="1" dirty="0"/>
          </a:p>
          <a:p>
            <a:r>
              <a:rPr lang="ko-KR" altLang="en-US" b="1" dirty="0"/>
              <a:t>왜 사용</a:t>
            </a:r>
            <a:r>
              <a:rPr lang="ko-KR" altLang="en-US" dirty="0"/>
              <a:t>하는가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같은 기능을</a:t>
            </a:r>
            <a:r>
              <a:rPr lang="en-US" altLang="ko-KR" dirty="0"/>
              <a:t> </a:t>
            </a:r>
            <a:r>
              <a:rPr lang="ko-KR" altLang="en-US" dirty="0"/>
              <a:t>가진 </a:t>
            </a:r>
            <a:r>
              <a:rPr lang="ko-KR" altLang="en-US" b="1" dirty="0"/>
              <a:t>메소드 </a:t>
            </a:r>
            <a:r>
              <a:rPr lang="en-US" altLang="ko-KR" b="1" u="sng" dirty="0"/>
              <a:t>2</a:t>
            </a:r>
            <a:r>
              <a:rPr lang="ko-KR" altLang="en-US" b="1" u="sng" dirty="0"/>
              <a:t>개 이상을 동시에 사용</a:t>
            </a:r>
            <a:r>
              <a:rPr lang="ko-KR" altLang="en-US" b="1" dirty="0"/>
              <a:t>하고 싶을 때 코드 중복 최소화 </a:t>
            </a:r>
            <a:r>
              <a:rPr lang="ko-KR" altLang="en-US" dirty="0"/>
              <a:t>하여 </a:t>
            </a:r>
            <a:br>
              <a:rPr lang="en-US" altLang="ko-KR" dirty="0"/>
            </a:br>
            <a:r>
              <a:rPr lang="ko-KR" altLang="en-US" dirty="0"/>
              <a:t>사용하게 만들어 줌</a:t>
            </a:r>
            <a:endParaRPr lang="en-US" altLang="ko-KR" dirty="0"/>
          </a:p>
          <a:p>
            <a:r>
              <a:rPr lang="ko-KR" altLang="en-US" dirty="0"/>
              <a:t>인터페이스란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클래스 생성시 필요한 기능을 명시해두는 기능명세서</a:t>
            </a:r>
            <a:endParaRPr lang="en-US" altLang="ko-KR" dirty="0"/>
          </a:p>
          <a:p>
            <a:pPr lvl="1"/>
            <a:r>
              <a:rPr lang="ko-KR" altLang="en-US" dirty="0"/>
              <a:t>구체적인 기능은 클래스에서 완성</a:t>
            </a:r>
            <a:endParaRPr lang="en-US" altLang="ko-KR" dirty="0"/>
          </a:p>
          <a:p>
            <a:pPr lvl="1"/>
            <a:r>
              <a:rPr lang="ko-KR" altLang="en-US" dirty="0"/>
              <a:t>필수 </a:t>
            </a:r>
            <a:r>
              <a:rPr lang="en-US" altLang="ko-KR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889051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97B69-85DA-E0DB-3F98-EDCDEF323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4C4CE4-0C83-52D1-4E26-EB7F58C9E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이전에 계산한 결과값에 계속하여 더하는 덧셈 계산기를 만들어보자</a:t>
            </a:r>
            <a:endParaRPr lang="en-US" altLang="ko-KR" b="1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B5EBD76-8104-4F4C-8EA2-21D835928FA9}"/>
              </a:ext>
            </a:extLst>
          </p:cNvPr>
          <p:cNvSpPr/>
          <p:nvPr/>
        </p:nvSpPr>
        <p:spPr>
          <a:xfrm>
            <a:off x="1100051" y="2177935"/>
            <a:ext cx="9991898" cy="3602788"/>
          </a:xfrm>
          <a:prstGeom prst="roundRect">
            <a:avLst>
              <a:gd name="adj" fmla="val 10207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 = 0;</a:t>
            </a:r>
          </a:p>
          <a:p>
            <a:endParaRPr lang="en-US" altLang="ko-KR" sz="2000" dirty="0"/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ko-KR" altLang="en-US" sz="2000" dirty="0"/>
              <a:t> </a:t>
            </a:r>
            <a:r>
              <a:rPr lang="en-US" altLang="ko-KR" sz="2000" dirty="0"/>
              <a:t>add(int num){</a:t>
            </a:r>
          </a:p>
          <a:p>
            <a:r>
              <a:rPr lang="en-US" altLang="ko-KR" sz="2000" dirty="0"/>
              <a:t>      result += num;</a:t>
            </a:r>
          </a:p>
          <a:p>
            <a:r>
              <a:rPr lang="en-US" altLang="ko-KR" sz="2000" dirty="0"/>
              <a:t>      return result;</a:t>
            </a:r>
          </a:p>
          <a:p>
            <a:r>
              <a:rPr lang="en-US" altLang="ko-KR" sz="2000" dirty="0"/>
              <a:t>}</a:t>
            </a:r>
          </a:p>
          <a:p>
            <a:endParaRPr lang="en-US" altLang="ko-KR" sz="2000" dirty="0"/>
          </a:p>
          <a:p>
            <a:r>
              <a:rPr lang="en-US" altLang="ko-KR" sz="2000" dirty="0"/>
              <a:t>public 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void</a:t>
            </a:r>
            <a:r>
              <a:rPr lang="en-US" altLang="ko-KR" sz="2000" dirty="0"/>
              <a:t> main(String [] </a:t>
            </a:r>
            <a:r>
              <a:rPr lang="en-US" altLang="ko-KR" sz="2000" dirty="0" err="1"/>
              <a:t>args</a:t>
            </a:r>
            <a:r>
              <a:rPr lang="en-US" altLang="ko-KR" sz="2000" dirty="0"/>
              <a:t>){</a:t>
            </a:r>
          </a:p>
          <a:p>
            <a:r>
              <a:rPr lang="en-US" altLang="ko-KR" sz="2000" dirty="0"/>
              <a:t>      </a:t>
            </a:r>
            <a:r>
              <a:rPr lang="en-US" altLang="ko-KR" sz="2000" dirty="0" err="1"/>
              <a:t>System.out.print</a:t>
            </a:r>
            <a:r>
              <a:rPr lang="en-US" altLang="ko-KR" sz="2000" dirty="0"/>
              <a:t>(add(3)); // </a:t>
            </a:r>
            <a:r>
              <a:rPr lang="en-US" altLang="ko-KR" sz="2000" dirty="0">
                <a:sym typeface="Wingdings" panose="05000000000000000000" pitchFamily="2" charset="2"/>
              </a:rPr>
              <a:t> 3 </a:t>
            </a:r>
            <a:endParaRPr lang="en-US" altLang="ko-KR" sz="2000" dirty="0"/>
          </a:p>
          <a:p>
            <a:r>
              <a:rPr lang="en-US" altLang="ko-KR" sz="2000" dirty="0"/>
              <a:t>      </a:t>
            </a:r>
            <a:r>
              <a:rPr lang="en-US" altLang="ko-KR" sz="2000" dirty="0" err="1"/>
              <a:t>System.out.print</a:t>
            </a:r>
            <a:r>
              <a:rPr lang="en-US" altLang="ko-KR" sz="2000" dirty="0"/>
              <a:t>(add(4)); // </a:t>
            </a:r>
            <a:r>
              <a:rPr lang="en-US" altLang="ko-KR" sz="2000" dirty="0">
                <a:sym typeface="Wingdings" panose="05000000000000000000" pitchFamily="2" charset="2"/>
              </a:rPr>
              <a:t> 7</a:t>
            </a:r>
            <a:r>
              <a:rPr lang="en-US" altLang="ko-KR" sz="2000" dirty="0"/>
              <a:t>       </a:t>
            </a:r>
          </a:p>
          <a:p>
            <a:r>
              <a:rPr lang="en-US" altLang="ko-KR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44315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97B69-85DA-E0DB-3F98-EDCDEF323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4C4CE4-0C83-52D1-4E26-EB7F58C9E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이전에 계산한 결과값에 계속하여 더하는 덧셈 계산기를 </a:t>
            </a:r>
            <a:r>
              <a:rPr lang="en-US" altLang="ko-KR" b="1" dirty="0"/>
              <a:t>2</a:t>
            </a:r>
            <a:r>
              <a:rPr lang="ko-KR" altLang="en-US" b="1" dirty="0"/>
              <a:t>개 만들어보자</a:t>
            </a:r>
            <a:endParaRPr lang="en-US" altLang="ko-KR" b="1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B5EBD76-8104-4F4C-8EA2-21D835928FA9}"/>
              </a:ext>
            </a:extLst>
          </p:cNvPr>
          <p:cNvSpPr/>
          <p:nvPr/>
        </p:nvSpPr>
        <p:spPr>
          <a:xfrm>
            <a:off x="805297" y="2177935"/>
            <a:ext cx="4995949" cy="3602788"/>
          </a:xfrm>
          <a:prstGeom prst="roundRect">
            <a:avLst>
              <a:gd name="adj" fmla="val 10207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result1 = 0;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result2 = 0;</a:t>
            </a:r>
          </a:p>
          <a:p>
            <a:endParaRPr lang="en-US" altLang="ko-KR" sz="2000" dirty="0"/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ko-KR" altLang="en-US" sz="2000" dirty="0"/>
              <a:t> </a:t>
            </a:r>
            <a:r>
              <a:rPr lang="en-US" altLang="ko-KR" sz="2000" dirty="0"/>
              <a:t>add1(int num){</a:t>
            </a:r>
          </a:p>
          <a:p>
            <a:r>
              <a:rPr lang="en-US" altLang="ko-KR" sz="2000" dirty="0"/>
              <a:t>      result1 += num;</a:t>
            </a:r>
          </a:p>
          <a:p>
            <a:r>
              <a:rPr lang="en-US" altLang="ko-KR" sz="2000" dirty="0"/>
              <a:t>      return result1;</a:t>
            </a:r>
          </a:p>
          <a:p>
            <a:r>
              <a:rPr lang="en-US" altLang="ko-KR" sz="2000" dirty="0"/>
              <a:t>}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ko-KR" altLang="en-US" sz="2000" dirty="0"/>
              <a:t> </a:t>
            </a:r>
            <a:r>
              <a:rPr lang="en-US" altLang="ko-KR" sz="2000" dirty="0"/>
              <a:t>add2(int num){</a:t>
            </a:r>
          </a:p>
          <a:p>
            <a:r>
              <a:rPr lang="en-US" altLang="ko-KR" sz="2000" dirty="0"/>
              <a:t>      result2 += num;</a:t>
            </a:r>
          </a:p>
          <a:p>
            <a:r>
              <a:rPr lang="en-US" altLang="ko-KR" sz="2000" dirty="0"/>
              <a:t>      return result2;</a:t>
            </a:r>
          </a:p>
          <a:p>
            <a:r>
              <a:rPr lang="en-US" altLang="ko-KR" sz="2000" dirty="0"/>
              <a:t>}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C9A4FBE-976B-4440-9D55-7A374CC78D91}"/>
              </a:ext>
            </a:extLst>
          </p:cNvPr>
          <p:cNvSpPr/>
          <p:nvPr/>
        </p:nvSpPr>
        <p:spPr>
          <a:xfrm>
            <a:off x="6390755" y="2177935"/>
            <a:ext cx="4995949" cy="3602788"/>
          </a:xfrm>
          <a:prstGeom prst="roundRect">
            <a:avLst>
              <a:gd name="adj" fmla="val 10207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/>
              <a:t>public 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void</a:t>
            </a:r>
            <a:r>
              <a:rPr lang="en-US" altLang="ko-KR" sz="2000" dirty="0"/>
              <a:t> main(String[] </a:t>
            </a:r>
            <a:r>
              <a:rPr lang="en-US" altLang="ko-KR" sz="2000" dirty="0" err="1"/>
              <a:t>args</a:t>
            </a:r>
            <a:r>
              <a:rPr lang="en-US" altLang="ko-KR" sz="2000" dirty="0"/>
              <a:t>){</a:t>
            </a:r>
          </a:p>
          <a:p>
            <a:endParaRPr lang="en-US" altLang="ko-KR" sz="2000" dirty="0"/>
          </a:p>
          <a:p>
            <a:r>
              <a:rPr lang="en-US" altLang="ko-KR" sz="2000" dirty="0"/>
              <a:t>      </a:t>
            </a:r>
            <a:r>
              <a:rPr lang="en-US" altLang="ko-KR" sz="2000" dirty="0" err="1"/>
              <a:t>System.out.print</a:t>
            </a:r>
            <a:r>
              <a:rPr lang="en-US" altLang="ko-KR" sz="2000" dirty="0"/>
              <a:t>(add1(3)); // </a:t>
            </a:r>
            <a:r>
              <a:rPr lang="en-US" altLang="ko-KR" sz="2000" dirty="0">
                <a:sym typeface="Wingdings" panose="05000000000000000000" pitchFamily="2" charset="2"/>
              </a:rPr>
              <a:t> 3 </a:t>
            </a:r>
            <a:endParaRPr lang="en-US" altLang="ko-KR" sz="2000" dirty="0"/>
          </a:p>
          <a:p>
            <a:r>
              <a:rPr lang="en-US" altLang="ko-KR" sz="2000" dirty="0"/>
              <a:t>      </a:t>
            </a:r>
            <a:r>
              <a:rPr lang="en-US" altLang="ko-KR" sz="2000" dirty="0" err="1"/>
              <a:t>System.out.print</a:t>
            </a:r>
            <a:r>
              <a:rPr lang="en-US" altLang="ko-KR" sz="2000" dirty="0"/>
              <a:t>(add1(4)); // </a:t>
            </a:r>
            <a:r>
              <a:rPr lang="en-US" altLang="ko-KR" sz="2000" dirty="0">
                <a:sym typeface="Wingdings" panose="05000000000000000000" pitchFamily="2" charset="2"/>
              </a:rPr>
              <a:t> 7</a:t>
            </a:r>
          </a:p>
          <a:p>
            <a:endParaRPr lang="en-US" altLang="ko-KR" sz="2000" dirty="0">
              <a:sym typeface="Wingdings" panose="05000000000000000000" pitchFamily="2" charset="2"/>
            </a:endParaRPr>
          </a:p>
          <a:p>
            <a:r>
              <a:rPr lang="en-US" altLang="ko-KR" sz="2000" dirty="0"/>
              <a:t>      </a:t>
            </a:r>
            <a:r>
              <a:rPr lang="en-US" altLang="ko-KR" sz="2000" dirty="0" err="1"/>
              <a:t>System.out.print</a:t>
            </a:r>
            <a:r>
              <a:rPr lang="en-US" altLang="ko-KR" sz="2000" dirty="0"/>
              <a:t>(add2(2)); // </a:t>
            </a:r>
            <a:r>
              <a:rPr lang="en-US" altLang="ko-KR" sz="2000" dirty="0">
                <a:sym typeface="Wingdings" panose="05000000000000000000" pitchFamily="2" charset="2"/>
              </a:rPr>
              <a:t> 2 </a:t>
            </a:r>
            <a:endParaRPr lang="en-US" altLang="ko-KR" sz="2000" dirty="0"/>
          </a:p>
          <a:p>
            <a:r>
              <a:rPr lang="en-US" altLang="ko-KR" sz="2000" dirty="0"/>
              <a:t>      </a:t>
            </a:r>
            <a:r>
              <a:rPr lang="en-US" altLang="ko-KR" sz="2000" dirty="0" err="1"/>
              <a:t>System.out.print</a:t>
            </a:r>
            <a:r>
              <a:rPr lang="en-US" altLang="ko-KR" sz="2000" dirty="0"/>
              <a:t>(add2(3)); // </a:t>
            </a:r>
            <a:r>
              <a:rPr lang="en-US" altLang="ko-KR" sz="2000" dirty="0">
                <a:sym typeface="Wingdings" panose="05000000000000000000" pitchFamily="2" charset="2"/>
              </a:rPr>
              <a:t> 5</a:t>
            </a:r>
            <a:r>
              <a:rPr lang="en-US" altLang="ko-KR" sz="2000" dirty="0"/>
              <a:t>       </a:t>
            </a:r>
          </a:p>
          <a:p>
            <a:r>
              <a:rPr lang="en-US" altLang="ko-KR" sz="2000" dirty="0"/>
              <a:t>       </a:t>
            </a:r>
          </a:p>
          <a:p>
            <a:r>
              <a:rPr lang="en-US" altLang="ko-KR" sz="2000" dirty="0"/>
              <a:t>}</a:t>
            </a: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2B76916B-4E6E-4B16-B6B9-9A5F7012391A}"/>
              </a:ext>
            </a:extLst>
          </p:cNvPr>
          <p:cNvCxnSpPr>
            <a:stCxn id="4" idx="2"/>
            <a:endCxn id="5" idx="0"/>
          </p:cNvCxnSpPr>
          <p:nvPr/>
        </p:nvCxnSpPr>
        <p:spPr>
          <a:xfrm rot="5400000" flipH="1" flipV="1">
            <a:off x="4294607" y="1186600"/>
            <a:ext cx="3602788" cy="5585458"/>
          </a:xfrm>
          <a:prstGeom prst="bentConnector5">
            <a:avLst>
              <a:gd name="adj1" fmla="val -6345"/>
              <a:gd name="adj2" fmla="val 50000"/>
              <a:gd name="adj3" fmla="val 10634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1701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97B69-85DA-E0DB-3F98-EDCDEF323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4C4CE4-0C83-52D1-4E26-EB7F58C9E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이전에 계산한 결과값에 계속하여 더하는 덧셈 계산기를 </a:t>
            </a:r>
            <a:r>
              <a:rPr lang="en-US" altLang="ko-KR" b="1" dirty="0"/>
              <a:t>10</a:t>
            </a:r>
            <a:r>
              <a:rPr lang="ko-KR" altLang="en-US" b="1" dirty="0"/>
              <a:t>개 만들어보자</a:t>
            </a:r>
            <a:endParaRPr lang="en-US" altLang="ko-KR" b="1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B5EBD76-8104-4F4C-8EA2-21D835928FA9}"/>
              </a:ext>
            </a:extLst>
          </p:cNvPr>
          <p:cNvSpPr/>
          <p:nvPr/>
        </p:nvSpPr>
        <p:spPr>
          <a:xfrm>
            <a:off x="805296" y="2121763"/>
            <a:ext cx="4995949" cy="3872477"/>
          </a:xfrm>
          <a:prstGeom prst="roundRect">
            <a:avLst>
              <a:gd name="adj" fmla="val 10207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result1 = 0;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result2 = 0;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result3 = 0;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result4 = 0;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result5 = 0;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result6 = 0;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result7 = 0; </a:t>
            </a:r>
          </a:p>
          <a:p>
            <a:r>
              <a:rPr lang="en-US" altLang="ko-KR" sz="2000" dirty="0"/>
              <a:t>s</a:t>
            </a:r>
            <a:r>
              <a:rPr lang="en-US" altLang="ko-KR" sz="2000"/>
              <a:t>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result8 = 0;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result9 = 0;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result10 = 0;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C9A4FBE-976B-4440-9D55-7A374CC78D91}"/>
              </a:ext>
            </a:extLst>
          </p:cNvPr>
          <p:cNvSpPr/>
          <p:nvPr/>
        </p:nvSpPr>
        <p:spPr>
          <a:xfrm>
            <a:off x="6390755" y="2121763"/>
            <a:ext cx="4995949" cy="4172505"/>
          </a:xfrm>
          <a:prstGeom prst="roundRect">
            <a:avLst>
              <a:gd name="adj" fmla="val 10207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ko-KR" altLang="en-US" sz="2000" dirty="0"/>
              <a:t> </a:t>
            </a:r>
            <a:r>
              <a:rPr lang="en-US" altLang="ko-KR" sz="2000" dirty="0"/>
              <a:t>add1(int num){</a:t>
            </a:r>
          </a:p>
          <a:p>
            <a:r>
              <a:rPr lang="en-US" altLang="ko-KR" sz="2000" dirty="0"/>
              <a:t>      result1 += num;</a:t>
            </a:r>
          </a:p>
          <a:p>
            <a:r>
              <a:rPr lang="en-US" altLang="ko-KR" sz="2000" dirty="0"/>
              <a:t>      return result1;</a:t>
            </a:r>
          </a:p>
          <a:p>
            <a:r>
              <a:rPr lang="en-US" altLang="ko-KR" sz="2000" dirty="0"/>
              <a:t>}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ko-KR" altLang="en-US" sz="2000" dirty="0"/>
              <a:t> </a:t>
            </a:r>
            <a:r>
              <a:rPr lang="en-US" altLang="ko-KR" sz="2000" dirty="0"/>
              <a:t>add2(int num){</a:t>
            </a:r>
          </a:p>
          <a:p>
            <a:r>
              <a:rPr lang="en-US" altLang="ko-KR" sz="2000" dirty="0"/>
              <a:t>      result2 += num;</a:t>
            </a:r>
          </a:p>
          <a:p>
            <a:r>
              <a:rPr lang="en-US" altLang="ko-KR" sz="2000" dirty="0"/>
              <a:t>      return result2;</a:t>
            </a:r>
          </a:p>
          <a:p>
            <a:r>
              <a:rPr lang="en-US" altLang="ko-KR" sz="2000" dirty="0"/>
              <a:t>} </a:t>
            </a:r>
          </a:p>
          <a:p>
            <a:r>
              <a:rPr lang="en-US" altLang="ko-KR" sz="2000" dirty="0"/>
              <a:t>…</a:t>
            </a:r>
          </a:p>
          <a:p>
            <a:r>
              <a:rPr lang="en-US" altLang="ko-KR" sz="2000" dirty="0"/>
              <a:t>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ko-KR" altLang="en-US" sz="2000" dirty="0"/>
              <a:t> </a:t>
            </a:r>
            <a:r>
              <a:rPr lang="en-US" altLang="ko-KR" sz="2000" dirty="0"/>
              <a:t>add10(int num){</a:t>
            </a:r>
          </a:p>
          <a:p>
            <a:r>
              <a:rPr lang="en-US" altLang="ko-KR" sz="2000" dirty="0"/>
              <a:t>      result10 += num;</a:t>
            </a:r>
          </a:p>
          <a:p>
            <a:r>
              <a:rPr lang="en-US" altLang="ko-KR" sz="2000" dirty="0"/>
              <a:t>      return result10;</a:t>
            </a:r>
          </a:p>
          <a:p>
            <a:r>
              <a:rPr lang="en-US" altLang="ko-KR" sz="2000" dirty="0"/>
              <a:t>}</a:t>
            </a: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2B76916B-4E6E-4B16-B6B9-9A5F7012391A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 flipH="1" flipV="1">
            <a:off x="4159761" y="1265272"/>
            <a:ext cx="3872477" cy="5585459"/>
          </a:xfrm>
          <a:prstGeom prst="bentConnector5">
            <a:avLst>
              <a:gd name="adj1" fmla="val -5903"/>
              <a:gd name="adj2" fmla="val 50000"/>
              <a:gd name="adj3" fmla="val 10590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593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97B69-85DA-E0DB-3F98-EDCDEF323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시작하기 전에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4C4CE4-0C83-52D1-4E26-EB7F58C9E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클래스로 덧셈 계산기를 </a:t>
            </a:r>
            <a:r>
              <a:rPr lang="en-US" altLang="ko-KR" b="1" dirty="0"/>
              <a:t>10</a:t>
            </a:r>
            <a:r>
              <a:rPr lang="ko-KR" altLang="en-US" b="1" dirty="0"/>
              <a:t>개 만들어보자</a:t>
            </a:r>
            <a:endParaRPr lang="en-US" altLang="ko-KR" b="1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B5EBD76-8104-4F4C-8EA2-21D835928FA9}"/>
              </a:ext>
            </a:extLst>
          </p:cNvPr>
          <p:cNvSpPr/>
          <p:nvPr/>
        </p:nvSpPr>
        <p:spPr>
          <a:xfrm>
            <a:off x="805296" y="2121764"/>
            <a:ext cx="4995949" cy="3872477"/>
          </a:xfrm>
          <a:prstGeom prst="roundRect">
            <a:avLst>
              <a:gd name="adj" fmla="val 10207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/>
              <a:t>public class Calc{</a:t>
            </a:r>
          </a:p>
          <a:p>
            <a:r>
              <a:rPr lang="en-US" altLang="ko-KR" sz="2000" dirty="0"/>
              <a:t>     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result = 0;</a:t>
            </a:r>
          </a:p>
          <a:p>
            <a:endParaRPr lang="en-US" altLang="ko-KR" sz="2000" dirty="0"/>
          </a:p>
          <a:p>
            <a:r>
              <a:rPr lang="en-US" altLang="ko-KR" sz="2000" dirty="0"/>
              <a:t>      public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</a:t>
            </a:r>
            <a:r>
              <a:rPr lang="en-US" altLang="ko-KR" sz="2000" dirty="0"/>
              <a:t> add(int num){</a:t>
            </a:r>
          </a:p>
          <a:p>
            <a:r>
              <a:rPr lang="en-US" altLang="ko-KR" sz="2000" dirty="0"/>
              <a:t>            result</a:t>
            </a:r>
            <a:r>
              <a:rPr lang="ko-KR" altLang="en-US" sz="2000" dirty="0"/>
              <a:t> </a:t>
            </a:r>
            <a:r>
              <a:rPr lang="en-US" altLang="ko-KR" sz="2000" dirty="0"/>
              <a:t>+=</a:t>
            </a:r>
            <a:r>
              <a:rPr lang="ko-KR" altLang="en-US" sz="2000" dirty="0"/>
              <a:t> </a:t>
            </a:r>
            <a:r>
              <a:rPr lang="en-US" altLang="ko-KR" sz="2000" dirty="0"/>
              <a:t>num;</a:t>
            </a:r>
          </a:p>
          <a:p>
            <a:r>
              <a:rPr lang="en-US" altLang="ko-KR" sz="2000" dirty="0"/>
              <a:t>            return result1;</a:t>
            </a:r>
          </a:p>
          <a:p>
            <a:r>
              <a:rPr lang="en-US" altLang="ko-KR" sz="2000" dirty="0"/>
              <a:t>      }</a:t>
            </a:r>
          </a:p>
          <a:p>
            <a:endParaRPr lang="en-US" altLang="ko-KR" sz="2000" dirty="0"/>
          </a:p>
          <a:p>
            <a:r>
              <a:rPr lang="en-US" altLang="ko-KR" sz="2000" dirty="0"/>
              <a:t>}</a:t>
            </a:r>
          </a:p>
          <a:p>
            <a:endParaRPr lang="en-US" altLang="ko-KR" sz="2000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C9A4FBE-976B-4440-9D55-7A374CC78D91}"/>
              </a:ext>
            </a:extLst>
          </p:cNvPr>
          <p:cNvSpPr/>
          <p:nvPr/>
        </p:nvSpPr>
        <p:spPr>
          <a:xfrm>
            <a:off x="6390755" y="2121764"/>
            <a:ext cx="4995949" cy="3872478"/>
          </a:xfrm>
          <a:prstGeom prst="roundRect">
            <a:avLst>
              <a:gd name="adj" fmla="val 10207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/>
              <a:t>public static </a:t>
            </a:r>
            <a:r>
              <a:rPr lang="en-US" altLang="ko-KR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void</a:t>
            </a:r>
            <a:r>
              <a:rPr lang="en-US" altLang="ko-KR" sz="2000" dirty="0"/>
              <a:t> main(String[] </a:t>
            </a:r>
            <a:r>
              <a:rPr lang="en-US" altLang="ko-KR" sz="2000" dirty="0" err="1"/>
              <a:t>args</a:t>
            </a:r>
            <a:r>
              <a:rPr lang="en-US" altLang="ko-KR" sz="2000" dirty="0"/>
              <a:t>){</a:t>
            </a:r>
          </a:p>
          <a:p>
            <a:endParaRPr lang="en-US" altLang="ko-KR" sz="2000" dirty="0"/>
          </a:p>
          <a:p>
            <a:r>
              <a:rPr lang="en-US" altLang="ko-KR" sz="2000" dirty="0"/>
              <a:t>      Calc clc1 = new Calc();</a:t>
            </a:r>
          </a:p>
          <a:p>
            <a:r>
              <a:rPr lang="en-US" altLang="ko-KR" sz="2000" dirty="0"/>
              <a:t>      Calc clc2 = new Calc();</a:t>
            </a:r>
          </a:p>
          <a:p>
            <a:r>
              <a:rPr lang="en-US" altLang="ko-KR" sz="2000" dirty="0"/>
              <a:t>      Calc clc3 = new Calc();</a:t>
            </a:r>
          </a:p>
          <a:p>
            <a:r>
              <a:rPr lang="en-US" altLang="ko-KR" sz="2000" dirty="0"/>
              <a:t>      … </a:t>
            </a:r>
          </a:p>
          <a:p>
            <a:r>
              <a:rPr lang="en-US" altLang="ko-KR" sz="2000" dirty="0"/>
              <a:t>      Calc clc10 = new Calc();</a:t>
            </a:r>
          </a:p>
          <a:p>
            <a:endParaRPr lang="en-US" altLang="ko-KR" sz="2000" dirty="0"/>
          </a:p>
          <a:p>
            <a:r>
              <a:rPr lang="en-US" altLang="ko-KR" sz="2000" dirty="0"/>
              <a:t>}</a:t>
            </a: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2B76916B-4E6E-4B16-B6B9-9A5F7012391A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 flipH="1" flipV="1">
            <a:off x="4159761" y="1265273"/>
            <a:ext cx="3872477" cy="5585459"/>
          </a:xfrm>
          <a:prstGeom prst="bentConnector5">
            <a:avLst>
              <a:gd name="adj1" fmla="val -5903"/>
              <a:gd name="adj2" fmla="val 50000"/>
              <a:gd name="adj3" fmla="val 10590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054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F13AB-6D12-1C7C-0E6F-C003BB2D8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4">
            <a:extLst>
              <a:ext uri="{FF2B5EF4-FFF2-40B4-BE49-F238E27FC236}">
                <a16:creationId xmlns:a16="http://schemas.microsoft.com/office/drawing/2014/main" id="{15551EE0-3989-B800-8647-C882B6DB1A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057" y="1430669"/>
            <a:ext cx="9541668" cy="4808126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5493EB4-9E43-6B2C-740A-1292DD763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실행 결과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9229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3AF8AF-6EF3-5922-9DB4-077AF0B3B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인터페이스 작성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2D585B-3BFD-4EF7-A938-DE77AA210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057" y="1430669"/>
            <a:ext cx="9541669" cy="4818070"/>
          </a:xfrm>
          <a:prstGeom prst="rect">
            <a:avLst/>
          </a:prstGeom>
          <a:effectLst>
            <a:softEdge rad="31750"/>
          </a:effectLst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CB85A52-1912-F643-47C3-40A99E065362}"/>
              </a:ext>
            </a:extLst>
          </p:cNvPr>
          <p:cNvCxnSpPr>
            <a:cxnSpLocks/>
          </p:cNvCxnSpPr>
          <p:nvPr/>
        </p:nvCxnSpPr>
        <p:spPr>
          <a:xfrm>
            <a:off x="4718445" y="2395540"/>
            <a:ext cx="1919288" cy="3895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60588B93-0AB9-CD7E-AFF0-A172E39E3749}"/>
              </a:ext>
            </a:extLst>
          </p:cNvPr>
          <p:cNvCxnSpPr>
            <a:cxnSpLocks/>
          </p:cNvCxnSpPr>
          <p:nvPr/>
        </p:nvCxnSpPr>
        <p:spPr>
          <a:xfrm>
            <a:off x="4199332" y="3047258"/>
            <a:ext cx="2438401" cy="6294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878C4CD-7C3E-ECD0-34BD-CDC536BB2306}"/>
              </a:ext>
            </a:extLst>
          </p:cNvPr>
          <p:cNvSpPr txBox="1"/>
          <p:nvPr/>
        </p:nvSpPr>
        <p:spPr>
          <a:xfrm>
            <a:off x="6748462" y="2590338"/>
            <a:ext cx="48625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이 인터페이스를 사용하는 클래스는</a:t>
            </a:r>
            <a:br>
              <a:rPr lang="en-US" altLang="ko-KR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</a:br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무조건 두 기능</a:t>
            </a:r>
            <a:r>
              <a:rPr lang="en-US" altLang="ko-KR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(</a:t>
            </a:r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메소드</a:t>
            </a:r>
            <a:r>
              <a:rPr lang="en-US" altLang="ko-KR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)</a:t>
            </a:r>
            <a:r>
              <a:rPr lang="ko-KR" altLang="en-US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은 가져야 한다</a:t>
            </a:r>
            <a:r>
              <a:rPr lang="en-US" altLang="ko-KR" sz="2400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.</a:t>
            </a:r>
            <a:endParaRPr lang="ko-KR" altLang="en-US" sz="2400" dirty="0"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4704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757F8FF-F045-451C-1801-43027ABFB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555" y="1449262"/>
            <a:ext cx="9353165" cy="471801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17EAA02-4DD7-0851-D894-9081FE862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클래스 작성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77942E-F051-7D0D-C5C6-26960035FBB3}"/>
              </a:ext>
            </a:extLst>
          </p:cNvPr>
          <p:cNvSpPr txBox="1"/>
          <p:nvPr/>
        </p:nvSpPr>
        <p:spPr>
          <a:xfrm>
            <a:off x="5242560" y="1623060"/>
            <a:ext cx="471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rgbClr val="00B0F0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MkAry</a:t>
            </a:r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클래스를 </a:t>
            </a:r>
            <a:r>
              <a:rPr lang="en-US" altLang="ko-KR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AryInterface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를 적용하여 생성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F44132-71CE-0389-2074-AB397A40F7D2}"/>
              </a:ext>
            </a:extLst>
          </p:cNvPr>
          <p:cNvSpPr txBox="1"/>
          <p:nvPr/>
        </p:nvSpPr>
        <p:spPr>
          <a:xfrm>
            <a:off x="3661410" y="1856454"/>
            <a:ext cx="471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정수형 </a:t>
            </a:r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2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차원 배열 </a:t>
            </a:r>
            <a:r>
              <a:rPr lang="en-US" altLang="ko-KR" b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ary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생성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A319C9-AFAC-6A33-7EEF-CEF820B4A650}"/>
              </a:ext>
            </a:extLst>
          </p:cNvPr>
          <p:cNvSpPr txBox="1"/>
          <p:nvPr/>
        </p:nvSpPr>
        <p:spPr>
          <a:xfrm>
            <a:off x="3348990" y="2089848"/>
            <a:ext cx="471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숫자 값을 저장할 정수형 </a:t>
            </a:r>
            <a:r>
              <a:rPr lang="en-US" altLang="ko-KR" b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iNum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생성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20D1A3-5A55-6DE0-0BC9-075DB5B36222}"/>
              </a:ext>
            </a:extLst>
          </p:cNvPr>
          <p:cNvSpPr txBox="1"/>
          <p:nvPr/>
        </p:nvSpPr>
        <p:spPr>
          <a:xfrm>
            <a:off x="3348990" y="2297262"/>
            <a:ext cx="471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rgbClr val="00B0F0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MkAry</a:t>
            </a:r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생성자 작성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D5239A-38C7-46BD-EEDB-42D0B5164B42}"/>
              </a:ext>
            </a:extLst>
          </p:cNvPr>
          <p:cNvSpPr txBox="1"/>
          <p:nvPr/>
        </p:nvSpPr>
        <p:spPr>
          <a:xfrm>
            <a:off x="3737610" y="2556636"/>
            <a:ext cx="471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넘겨 받은 숫자를 객체의 </a:t>
            </a:r>
            <a:r>
              <a:rPr lang="en-US" altLang="ko-KR" b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iNum</a:t>
            </a:r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에 저장</a:t>
            </a:r>
          </a:p>
        </p:txBody>
      </p:sp>
      <p:cxnSp>
        <p:nvCxnSpPr>
          <p:cNvPr id="19" name="연결선: 구부러짐 18">
            <a:extLst>
              <a:ext uri="{FF2B5EF4-FFF2-40B4-BE49-F238E27FC236}">
                <a16:creationId xmlns:a16="http://schemas.microsoft.com/office/drawing/2014/main" id="{94D23350-0F00-13C4-2505-31FC88BCFF19}"/>
              </a:ext>
            </a:extLst>
          </p:cNvPr>
          <p:cNvCxnSpPr>
            <a:cxnSpLocks/>
          </p:cNvCxnSpPr>
          <p:nvPr/>
        </p:nvCxnSpPr>
        <p:spPr>
          <a:xfrm flipV="1">
            <a:off x="2247900" y="2274514"/>
            <a:ext cx="601980" cy="466788"/>
          </a:xfrm>
          <a:prstGeom prst="curvedConnector3">
            <a:avLst>
              <a:gd name="adj1" fmla="val -71519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D46841F-9867-4E7E-42AD-AC744C7B87F8}"/>
              </a:ext>
            </a:extLst>
          </p:cNvPr>
          <p:cNvSpPr txBox="1"/>
          <p:nvPr/>
        </p:nvSpPr>
        <p:spPr>
          <a:xfrm>
            <a:off x="4789170" y="2785870"/>
            <a:ext cx="471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넘겨 받은 숫자로 </a:t>
            </a:r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2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차원 배열 크기 지정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88C9D99-6133-EF77-DF26-13CF982E858C}"/>
              </a:ext>
            </a:extLst>
          </p:cNvPr>
          <p:cNvSpPr txBox="1"/>
          <p:nvPr/>
        </p:nvSpPr>
        <p:spPr>
          <a:xfrm>
            <a:off x="3432810" y="3019264"/>
            <a:ext cx="471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rgbClr val="00B0F0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MkPtrn</a:t>
            </a:r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메소드 호출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CDD4584-ADB7-A8E8-398E-21AACF9AA97F}"/>
              </a:ext>
            </a:extLst>
          </p:cNvPr>
          <p:cNvSpPr txBox="1"/>
          <p:nvPr/>
        </p:nvSpPr>
        <p:spPr>
          <a:xfrm>
            <a:off x="4392930" y="3661415"/>
            <a:ext cx="471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AryInterface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에서 상속받아</a:t>
            </a:r>
            <a:r>
              <a:rPr lang="ko-KR" alt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</a:t>
            </a:r>
            <a:r>
              <a:rPr lang="en-US" altLang="ko-KR" b="1" dirty="0" err="1">
                <a:solidFill>
                  <a:srgbClr val="00B0F0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MkPtrn</a:t>
            </a:r>
            <a:r>
              <a:rPr lang="en-US" altLang="ko-KR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</a:t>
            </a:r>
            <a:r>
              <a:rPr lang="ko-KR" altLang="en-US" dirty="0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메소드 제작</a:t>
            </a:r>
          </a:p>
        </p:txBody>
      </p:sp>
    </p:spTree>
    <p:extLst>
      <p:ext uri="{BB962C8B-B14F-4D97-AF65-F5344CB8AC3E}">
        <p14:creationId xmlns:p14="http://schemas.microsoft.com/office/powerpoint/2010/main" val="2473690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  <p:bldP spid="10" grpId="0"/>
      <p:bldP spid="11" grpId="0"/>
      <p:bldP spid="38" grpId="0"/>
      <p:bldP spid="39" grpId="0"/>
      <p:bldP spid="40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735</Words>
  <Application>Microsoft Office PowerPoint</Application>
  <PresentationFormat>와이드스크린</PresentationFormat>
  <Paragraphs>145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Arial</vt:lpstr>
      <vt:lpstr>Pretendard Variable</vt:lpstr>
      <vt:lpstr>맑은 고딕</vt:lpstr>
      <vt:lpstr>Office 테마</vt:lpstr>
      <vt:lpstr>         Java Algorithm  </vt:lpstr>
      <vt:lpstr>시작하기 전에..</vt:lpstr>
      <vt:lpstr>시작하기 전에..</vt:lpstr>
      <vt:lpstr>시작하기 전에..</vt:lpstr>
      <vt:lpstr>시작하기 전에..</vt:lpstr>
      <vt:lpstr>시작하기 전에..</vt:lpstr>
      <vt:lpstr>실행 결과</vt:lpstr>
      <vt:lpstr>인터페이스 작성</vt:lpstr>
      <vt:lpstr>클래스 작성</vt:lpstr>
      <vt:lpstr>메소드 작성</vt:lpstr>
      <vt:lpstr>실행 코드 작성</vt:lpstr>
      <vt:lpstr>실행 결과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Java Algorithm  </dc:title>
  <dc:creator>조예성</dc:creator>
  <cp:lastModifiedBy>210</cp:lastModifiedBy>
  <cp:revision>38</cp:revision>
  <dcterms:created xsi:type="dcterms:W3CDTF">2024-12-03T04:52:59Z</dcterms:created>
  <dcterms:modified xsi:type="dcterms:W3CDTF">2024-12-13T00:00:44Z</dcterms:modified>
</cp:coreProperties>
</file>

<file path=docProps/thumbnail.jpeg>
</file>